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7" r:id="rId3"/>
    <p:sldId id="269" r:id="rId4"/>
    <p:sldId id="270" r:id="rId5"/>
    <p:sldId id="271" r:id="rId6"/>
    <p:sldId id="272" r:id="rId7"/>
    <p:sldId id="273" r:id="rId8"/>
    <p:sldId id="274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 standalone="yes"?>
<p:sld xmlns:a="http://schemas.openxmlformats.org/drawingml/2006/main" xmlns:r="http://schemas.openxmlformats.org/officeDocument/2006/relationships" xmlns:p="http://schemas.openxmlformats.org/presentationml/2006/main"><p:cSld><p:spTree><p:nvGrpSpPr><p:cNvPr id="15" name=""/><p:cNvGrpSpPr/><p:nvPr/></p:nvGrpSpPr><p:grpSpPr><a:xfrm><a:off x="0" y="0"/><a:ext cx="0" cy="0"/><a:chOff x="0" y="0"/><a:chExt cx="0" cy="0"/></a:xfrm></p:grpSpPr><p:sp><p:nvSpPr><p:cNvPr id="1048586" name="Title 1"/><p:cNvSpPr><a:spLocks noGrp="1"/></p:cNvSpPr><p:nvPr><p:ph type="ctrTitle"/></p:nvPr></p:nvSpPr><p:spPr><a:xfrm><a:off x="767057" y="113162"/><a:ext cx="7626200" cy="2132990"/></a:xfrm><a:solidFill><a:srgbClr val="02A5E3"/></a:solidFill></p:spPr><p:txBody><a:bodyPr><a:normAutofit/></a:bodyPr><a:p><a:r><a:rPr altLang="zh-CN" sz="3670" lang="en-US"/><a:t>श्री. छत्रपती शिवाजी महाविद्यालय, उमरगासमाजशास्त्र विभाग</a:t></a:r><a:endParaRPr altLang="zh-CN" sz="3670" lang="en-US"/></a:p></p:txBody></p:sp><p:sp><p:nvSpPr><p:cNvPr id="1048587" name="Subtitle 2"/><p:cNvSpPr><a:spLocks noGrp="1"/></p:cNvSpPr><p:nvPr><p:ph type="subTitle" idx="1"/></p:nvPr></p:nvSpPr><p:spPr><a:xfrm><a:off x="764059" y="2018516"/><a:ext cx="7656942" cy="3758796"/></a:xfrm><a:solidFill><a:srgbClr val="92D04F"/></a:solidFill></p:spPr><p:txBody><a:bodyPr/><a:p><a:r><a:rPr altLang="zh-CN" b="1" sz="3000" lang="en-US"/><a:t>बी. ए. प्रथम वर्ष,    सत्र पहिले </a:t></a:r><a:endParaRPr altLang="zh-CN" b="1" sz="3000" lang="en-US"/></a:p><a:p><a:r><a:rPr altLang="zh-CN" b="1" lang="en-US"/><a:t>पेपरचे नाव- समाजशास्त्र परिचय   पेपर   क्रमांक 1. </a:t></a:r><a:endParaRPr altLang="zh-CN" b="1" lang="en-US"/></a:p><a:p><a:r><a:rPr altLang="zh-CN" lang="en-US"/><a:t>   घटक क्रमांक 2 : समाजशास्त्रातील मूलभूत संकल्पना</a:t></a:r><a:endParaRPr altLang="zh-CN" lang="en-US"/></a:p><a:p><a:r><a:rPr altLang="zh-CN" b="1" sz="2800" lang="en-US"/><a:t>2.</a:t></a:r><a:r><a:rPr altLang="zh-CN" b="1" sz="2800" lang="en-US"/><a:t>3</a:t></a:r><a:r><a:rPr altLang="zh-CN" b="1" sz="2800" lang="en-US"/><a:t> सामाजिक संस्था</a:t></a:r><a:endParaRPr altLang="zh-CN" b="1" sz="2800" lang="en-US"/></a:p><a:p><a:r><a:rPr altLang="zh-CN" b="1" lang="en-US"/><a:t>विषय अध्यापक- डॉ. अनिल गाडेकर</a:t></a:r><a:endParaRPr altLang="zh-CN" b="1" lang="en-US"/></a:p><a:p><a:r><a:rPr altLang="zh-CN" lang="en-US"/><a:t>समाजशास्त्र विभाग</a:t></a:r><a:endParaRPr altLang="zh-CN" lang="en-US"/></a:p><a:p><a:r><a:rPr altLang="zh-CN" lang="en-US"/><a:t>मोबाईल नंबर 95 45 43 90 48</a:t></a:r><a:endParaRPr altLang="zh-CN" lang="en-US"/></a:p></p:txBody></p:sp></p:spTree></p:cSld><p:clrMapOvr><a:masterClrMapping/></p:clrMapOvr>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32767"/>
          </a:xfrm>
          <a:solidFill>
            <a:srgbClr val="02A5E3"/>
          </a:solidFill>
        </p:spPr>
        <p:txBody>
          <a:bodyPr/>
          <a:p>
            <a:r>
              <a:rPr lang="en-US"/>
              <a:t>सामाजिक</a:t>
            </a:r>
            <a:r>
              <a:rPr lang="en-US"/>
              <a:t> संस्था</a:t>
            </a:r>
            <a:endParaRPr lang="en-US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>
          <a:solidFill>
            <a:srgbClr val="92D04F"/>
          </a:solidFill>
        </p:spPr>
        <p:txBody>
          <a:bodyPr>
            <a:normAutofit/>
          </a:bodyPr>
          <a:p>
            <a:pPr indent="0" marL="0">
              <a:buNone/>
            </a:pP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दैनंदिन</a:t>
            </a:r>
            <a:r>
              <a:rPr lang="en-US"/>
              <a:t> व्यवहारात</a:t>
            </a:r>
            <a:r>
              <a:rPr lang="en-US"/>
              <a:t> सर्वसामान्य</a:t>
            </a:r>
            <a:r>
              <a:rPr lang="en-US"/>
              <a:t> लोक</a:t>
            </a:r>
            <a:r>
              <a:rPr lang="en-US"/>
              <a:t> संस्था</a:t>
            </a:r>
            <a:r>
              <a:rPr lang="en-US"/>
              <a:t> हा शब्द</a:t>
            </a:r>
            <a:r>
              <a:rPr lang="en-US"/>
              <a:t> किमान</a:t>
            </a:r>
            <a:r>
              <a:rPr lang="en-US"/>
              <a:t> तीन</a:t>
            </a:r>
            <a:r>
              <a:rPr lang="en-US"/>
              <a:t> अर्थाने वापरतात</a:t>
            </a:r>
            <a:r>
              <a:rPr lang="en-US"/>
              <a:t>.</a:t>
            </a:r>
            <a:r>
              <a:rPr lang="en-US"/>
              <a:t> एक</a:t>
            </a:r>
            <a:r>
              <a:rPr lang="en-US"/>
              <a:t> समाजातील</a:t>
            </a:r>
            <a:r>
              <a:rPr lang="en-US"/>
              <a:t> एखाद्या</a:t>
            </a:r>
            <a:r>
              <a:rPr lang="en-US"/>
              <a:t> प्रख्यात</a:t>
            </a:r>
            <a:r>
              <a:rPr lang="en-US"/>
              <a:t> व्यक्तीच्या</a:t>
            </a:r>
            <a:r>
              <a:rPr lang="en-US"/>
              <a:t> कार्याचा गौरव</a:t>
            </a:r>
            <a:r>
              <a:rPr lang="en-US"/>
              <a:t> करताना</a:t>
            </a:r>
            <a:r>
              <a:rPr lang="en-US"/>
              <a:t> </a:t>
            </a:r>
            <a:r>
              <a:rPr lang="en-US"/>
              <a:t>'</a:t>
            </a:r>
            <a:r>
              <a:rPr lang="en-US"/>
              <a:t>ती सामान्य व्यक्ती नसून एक संस्था होती</a:t>
            </a:r>
            <a:r>
              <a:rPr lang="en-US"/>
              <a:t>.</a:t>
            </a:r>
            <a:r>
              <a:rPr lang="en-US"/>
              <a:t>'</a:t>
            </a:r>
            <a:r>
              <a:rPr lang="en-US"/>
              <a:t> </a:t>
            </a:r>
            <a:r>
              <a:rPr lang="en-US"/>
              <a:t>दुसरे</a:t>
            </a:r>
            <a:r>
              <a:rPr lang="en-US"/>
              <a:t> असे</a:t>
            </a:r>
            <a:r>
              <a:rPr lang="en-US"/>
              <a:t> कि समाजात किंवा</a:t>
            </a:r>
            <a:r>
              <a:rPr lang="en-US"/>
              <a:t> सामाजिक</a:t>
            </a:r>
            <a:r>
              <a:rPr lang="en-US"/>
              <a:t> </a:t>
            </a:r>
            <a:r>
              <a:rPr lang="en-US"/>
              <a:t>मंडळाचा</a:t>
            </a:r>
            <a:r>
              <a:rPr lang="en-US"/>
              <a:t> उल्लेख</a:t>
            </a:r>
            <a:r>
              <a:rPr lang="en-US"/>
              <a:t> संस्था म्हणून</a:t>
            </a:r>
            <a:r>
              <a:rPr lang="en-US"/>
              <a:t> केला</a:t>
            </a:r>
            <a:r>
              <a:rPr lang="en-US"/>
              <a:t> जा</a:t>
            </a:r>
            <a:r>
              <a:rPr lang="en-US"/>
              <a:t>त</a:t>
            </a:r>
            <a:r>
              <a:rPr lang="en-US"/>
              <a:t>ो</a:t>
            </a:r>
            <a:r>
              <a:rPr lang="en-US"/>
              <a:t> </a:t>
            </a:r>
            <a:r>
              <a:rPr lang="en-US"/>
              <a:t>क</a:t>
            </a:r>
            <a:r>
              <a:rPr lang="en-US"/>
              <a:t>ा</a:t>
            </a:r>
            <a:r>
              <a:rPr lang="en-US"/>
              <a:t>ह</a:t>
            </a:r>
            <a:r>
              <a:rPr lang="en-US"/>
              <a:t>ी</a:t>
            </a:r>
            <a:r>
              <a:rPr lang="en-US"/>
              <a:t>ं</a:t>
            </a:r>
            <a:r>
              <a:rPr lang="en-US"/>
              <a:t> वेळा</a:t>
            </a:r>
            <a:r>
              <a:rPr lang="en-US"/>
              <a:t> शाळा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त</a:t>
            </a:r>
            <a:r>
              <a:rPr lang="en-US"/>
              <a:t>र</a:t>
            </a:r>
            <a:r>
              <a:rPr lang="en-US"/>
              <a:t> </a:t>
            </a:r>
            <a:r>
              <a:rPr lang="en-US"/>
              <a:t>महाविद्यालये किंवा</a:t>
            </a:r>
            <a:r>
              <a:rPr lang="en-US"/>
              <a:t> दवाखान्याच्या</a:t>
            </a:r>
            <a:r>
              <a:rPr lang="en-US"/>
              <a:t> इमारतीकडे</a:t>
            </a:r>
            <a:r>
              <a:rPr lang="en-US"/>
              <a:t> बोट</a:t>
            </a:r>
            <a:r>
              <a:rPr lang="en-US"/>
              <a:t> दाखवून</a:t>
            </a:r>
            <a:r>
              <a:rPr lang="en-US"/>
              <a:t> त्या</a:t>
            </a:r>
            <a:r>
              <a:rPr lang="en-US"/>
              <a:t> इमारती</a:t>
            </a:r>
            <a:r>
              <a:rPr lang="en-US"/>
              <a:t> म्हणजे</a:t>
            </a:r>
            <a:r>
              <a:rPr lang="en-US"/>
              <a:t> </a:t>
            </a:r>
            <a:r>
              <a:rPr lang="en-US"/>
              <a:t>'</a:t>
            </a:r>
            <a:r>
              <a:rPr lang="en-US"/>
              <a:t>संस्था</a:t>
            </a:r>
            <a:r>
              <a:rPr lang="en-US"/>
              <a:t>'</a:t>
            </a:r>
            <a:r>
              <a:rPr lang="en-US"/>
              <a:t> आहेत</a:t>
            </a:r>
            <a:r>
              <a:rPr lang="en-US"/>
              <a:t> असे</a:t>
            </a:r>
            <a:r>
              <a:rPr lang="en-US"/>
              <a:t> म्हटले</a:t>
            </a:r>
            <a:r>
              <a:rPr lang="en-US"/>
              <a:t> जाते</a:t>
            </a:r>
            <a:r>
              <a:rPr lang="en-US"/>
              <a:t>.</a:t>
            </a:r>
            <a:r>
              <a:rPr lang="en-US"/>
              <a:t>संस्था हा शब्द समाजशास्त्रात वरीलपैकी कोणत्याही अर्थाने वापरला जात नाही हे ध्यानात</a:t>
            </a:r>
            <a:r>
              <a:rPr lang="en-US"/>
              <a:t> घेणे गरजेचे</a:t>
            </a:r>
            <a:r>
              <a:rPr lang="en-US"/>
              <a:t> आहे</a:t>
            </a:r>
            <a:r>
              <a:rPr lang="en-US"/>
              <a:t>.</a:t>
            </a:r>
            <a:r>
              <a:rPr lang="en-US"/>
              <a:t>'</a:t>
            </a:r>
            <a:r>
              <a:rPr lang="en-US"/>
              <a:t>सामाजिक संस्था</a:t>
            </a:r>
            <a:r>
              <a:rPr lang="en-US"/>
              <a:t>'</a:t>
            </a:r>
            <a:r>
              <a:rPr lang="en-US"/>
              <a:t> या संकल्पनेचा निम</a:t>
            </a:r>
            <a:r>
              <a:rPr lang="en-US"/>
              <a:t>क</a:t>
            </a:r>
            <a:r>
              <a:rPr lang="en-US"/>
              <a:t>ा</a:t>
            </a:r>
            <a:r>
              <a:rPr lang="en-US"/>
              <a:t> </a:t>
            </a:r>
            <a:r>
              <a:rPr lang="en-US"/>
              <a:t> समाजशास्त्रीय अर्थ समजून घेण्यासाठी विविध समाजशास्त्रज्ञांनी केलेल्या काही व्याख्या</a:t>
            </a:r>
            <a:r>
              <a:rPr lang="en-US"/>
              <a:t> आपण</a:t>
            </a:r>
            <a:r>
              <a:rPr lang="en-US"/>
              <a:t> समजून</a:t>
            </a:r>
            <a:r>
              <a:rPr lang="en-US"/>
              <a:t> घेऊया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>
          <a:xfrm>
            <a:off x="628650" y="365126"/>
            <a:ext cx="8203415" cy="1160566"/>
          </a:xfrm>
          <a:solidFill>
            <a:srgbClr val="02A5E3"/>
          </a:solidFill>
        </p:spPr>
        <p:txBody>
          <a:bodyPr/>
          <a:p>
            <a:r>
              <a:rPr lang="en-US"/>
              <a:t>सामाजिक</a:t>
            </a:r>
            <a:r>
              <a:rPr lang="en-US"/>
              <a:t> संस्थेच्या व्याख्या</a:t>
            </a:r>
            <a:endParaRPr lang="en-US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>
          <a:xfrm>
            <a:off x="628650" y="1548551"/>
            <a:ext cx="8163790" cy="4663046"/>
          </a:xfrm>
          <a:solidFill>
            <a:srgbClr val="92D04F"/>
          </a:solidFill>
        </p:spPr>
        <p:txBody>
          <a:bodyPr>
            <a:normAutofit fontScale="89286" lnSpcReduction="20000"/>
          </a:bodyPr>
          <a:p>
            <a:pPr indent="-514350" marL="514350">
              <a:buFont typeface="+mj-lt"/>
              <a:buAutoNum type="arabicPeriod" startAt="1"/>
            </a:pPr>
            <a:r>
              <a:rPr b="1" sz="2921" lang="en-US"/>
              <a:t>किंग्जले</a:t>
            </a:r>
            <a:r>
              <a:rPr b="1" sz="2921" lang="en-US"/>
              <a:t> </a:t>
            </a:r>
            <a:r>
              <a:rPr b="1" sz="2921" lang="en-US"/>
              <a:t>डेव्हिस</a:t>
            </a:r>
            <a:r>
              <a:rPr b="1" sz="2921" lang="en-US"/>
              <a:t> </a:t>
            </a:r>
            <a:r>
              <a:rPr b="1" sz="2921" lang="en-US"/>
              <a:t>:</a:t>
            </a:r>
            <a:r>
              <a:rPr b="1" sz="2921" lang="en-US"/>
              <a:t>-</a:t>
            </a:r>
            <a:r>
              <a:rPr b="1" sz="2921" lang="en-US"/>
              <a:t> </a:t>
            </a:r>
            <a:r>
              <a:rPr lang="en-US"/>
              <a:t>"</a:t>
            </a:r>
            <a:r>
              <a:rPr lang="en-US"/>
              <a:t>एक किंवा</a:t>
            </a:r>
            <a:r>
              <a:rPr lang="en-US"/>
              <a:t> अनेक</a:t>
            </a:r>
            <a:r>
              <a:rPr lang="en-US"/>
              <a:t> </a:t>
            </a:r>
            <a:r>
              <a:rPr lang="en-US"/>
              <a:t> कार्यां</a:t>
            </a:r>
            <a:r>
              <a:rPr lang="en-US"/>
              <a:t>च्या</a:t>
            </a:r>
            <a:r>
              <a:rPr lang="en-US"/>
              <a:t> </a:t>
            </a:r>
            <a:r>
              <a:rPr lang="en-US"/>
              <a:t>भोवती</a:t>
            </a:r>
            <a:r>
              <a:rPr lang="en-US"/>
              <a:t> रचल्या</a:t>
            </a:r>
            <a:r>
              <a:rPr lang="en-US"/>
              <a:t> गेलेल्या</a:t>
            </a:r>
            <a:r>
              <a:rPr lang="en-US"/>
              <a:t> आणि</a:t>
            </a:r>
            <a:r>
              <a:rPr lang="en-US"/>
              <a:t> परस्परांत</a:t>
            </a:r>
            <a:r>
              <a:rPr lang="en-US"/>
              <a:t> </a:t>
            </a:r>
            <a:r>
              <a:rPr lang="en-US"/>
              <a:t>गोवल्या</a:t>
            </a:r>
            <a:r>
              <a:rPr lang="en-US"/>
              <a:t> </a:t>
            </a:r>
            <a:r>
              <a:rPr lang="en-US"/>
              <a:t> गेलेल्या</a:t>
            </a:r>
            <a:r>
              <a:rPr lang="en-US"/>
              <a:t> लोकरीती</a:t>
            </a:r>
            <a:r>
              <a:rPr lang="en-US"/>
              <a:t> लोकनिती</a:t>
            </a:r>
            <a:r>
              <a:rPr lang="en-US"/>
              <a:t> आणि</a:t>
            </a:r>
            <a:r>
              <a:rPr lang="en-US"/>
              <a:t> कायदे</a:t>
            </a:r>
            <a:r>
              <a:rPr lang="en-US"/>
              <a:t> यांचा</a:t>
            </a:r>
            <a:r>
              <a:rPr lang="en-US"/>
              <a:t> संच</a:t>
            </a:r>
            <a:r>
              <a:rPr lang="en-US"/>
              <a:t> म्हणजे</a:t>
            </a:r>
            <a:r>
              <a:rPr lang="en-US"/>
              <a:t> संस्था</a:t>
            </a:r>
            <a:r>
              <a:rPr lang="en-US"/>
              <a:t> होय</a:t>
            </a:r>
            <a:r>
              <a:rPr lang="en-US"/>
              <a:t>"</a:t>
            </a:r>
            <a:endParaRPr lang="en-US"/>
          </a:p>
          <a:p>
            <a:pPr indent="-514350" marL="514350">
              <a:buFont typeface="+mj-lt"/>
              <a:buAutoNum type="arabicPeriod" startAt="1"/>
            </a:pPr>
            <a:r>
              <a:rPr b="1" sz="2921" lang="en-US"/>
              <a:t>टि</a:t>
            </a:r>
            <a:r>
              <a:rPr b="1" sz="2921" lang="en-US"/>
              <a:t>शलेर</a:t>
            </a:r>
            <a:r>
              <a:rPr b="1" sz="2921" lang="en-US"/>
              <a:t>,</a:t>
            </a:r>
            <a:r>
              <a:rPr b="1" sz="2921" lang="en-US"/>
              <a:t> </a:t>
            </a:r>
            <a:r>
              <a:rPr b="1" sz="2921" lang="en-US"/>
              <a:t>व्हा</a:t>
            </a:r>
            <a:r>
              <a:rPr b="1" sz="2921" lang="en-US"/>
              <a:t>यट</a:t>
            </a:r>
            <a:r>
              <a:rPr b="1" sz="2921" lang="en-US"/>
              <a:t>न</a:t>
            </a:r>
            <a:r>
              <a:rPr b="1" sz="2921" lang="en-US"/>
              <a:t> </a:t>
            </a:r>
            <a:r>
              <a:rPr b="1" sz="2921" lang="en-US"/>
              <a:t>आणि</a:t>
            </a:r>
            <a:r>
              <a:rPr b="1" sz="2921" lang="en-US"/>
              <a:t> हंटर</a:t>
            </a:r>
            <a:r>
              <a:rPr b="1" sz="2921" lang="en-US"/>
              <a:t> </a:t>
            </a:r>
            <a:r>
              <a:rPr b="1" sz="2921" lang="en-US"/>
              <a:t>:</a:t>
            </a:r>
            <a:r>
              <a:rPr b="1" sz="2921" lang="en-US"/>
              <a:t>-</a:t>
            </a:r>
            <a:r>
              <a:rPr lang="en-US"/>
              <a:t> </a:t>
            </a:r>
            <a:r>
              <a:rPr lang="en-US"/>
              <a:t>"</a:t>
            </a:r>
            <a:r>
              <a:rPr lang="en-US"/>
              <a:t>समाजाच्या मूलभूत सामाजिक गरजा भागवणाऱ्या</a:t>
            </a:r>
            <a:r>
              <a:rPr lang="en-US"/>
              <a:t>,</a:t>
            </a:r>
            <a:r>
              <a:rPr lang="en-US"/>
              <a:t> क्रि</a:t>
            </a:r>
            <a:r>
              <a:rPr lang="en-US"/>
              <a:t>यांचे संघटन करणाऱ्या मूल्य</a:t>
            </a:r>
            <a:r>
              <a:rPr lang="en-US"/>
              <a:t>,</a:t>
            </a:r>
            <a:r>
              <a:rPr lang="en-US"/>
              <a:t> नियमाने</a:t>
            </a:r>
            <a:r>
              <a:rPr lang="en-US"/>
              <a:t>,</a:t>
            </a:r>
            <a:r>
              <a:rPr lang="en-US"/>
              <a:t> दर्जे आणि भूमिका यातून निर्माण होणाऱ्या सुव्यवस्थित सामाजिक संबंधांना सामाजिक संस्था असे म्हणतात</a:t>
            </a:r>
            <a:r>
              <a:rPr lang="en-US"/>
              <a:t>.</a:t>
            </a:r>
            <a:r>
              <a:rPr lang="en-US"/>
              <a:t>"</a:t>
            </a:r>
            <a:endParaRPr lang="en-US"/>
          </a:p>
          <a:p>
            <a:pPr indent="-514350" marL="514350">
              <a:buFont typeface="+mj-lt"/>
              <a:buAutoNum type="arabicPeriod" startAt="1"/>
            </a:pPr>
            <a:r>
              <a:rPr b="1" sz="2921" lang="en-US"/>
              <a:t>हॉर्टन</a:t>
            </a:r>
            <a:r>
              <a:rPr b="1" sz="2921" lang="en-US"/>
              <a:t> आणि</a:t>
            </a:r>
            <a:r>
              <a:rPr b="1" sz="2921" lang="en-US"/>
              <a:t> हंट</a:t>
            </a:r>
            <a:r>
              <a:rPr b="1" sz="2921" lang="en-US"/>
              <a:t> </a:t>
            </a:r>
            <a:r>
              <a:rPr b="1" sz="2921" lang="en-US"/>
              <a:t>:</a:t>
            </a:r>
            <a:r>
              <a:rPr b="1" sz="2921" lang="en-US"/>
              <a:t>-</a:t>
            </a:r>
            <a:r>
              <a:rPr b="1" sz="2921" lang="en-US"/>
              <a:t> </a:t>
            </a:r>
            <a:r>
              <a:rPr lang="en-US"/>
              <a:t>"</a:t>
            </a:r>
            <a:r>
              <a:rPr lang="en-US"/>
              <a:t>संस्था</a:t>
            </a:r>
            <a:r>
              <a:rPr lang="en-US"/>
              <a:t> म्हणजे</a:t>
            </a:r>
            <a:r>
              <a:rPr lang="en-US"/>
              <a:t> सामाजिक</a:t>
            </a:r>
            <a:r>
              <a:rPr lang="en-US"/>
              <a:t> संबंधाची</a:t>
            </a:r>
            <a:r>
              <a:rPr lang="en-US"/>
              <a:t> संघटित</a:t>
            </a:r>
            <a:r>
              <a:rPr lang="en-US"/>
              <a:t> अशी</a:t>
            </a:r>
            <a:r>
              <a:rPr lang="en-US"/>
              <a:t> व्यवस्था</a:t>
            </a:r>
            <a:r>
              <a:rPr lang="en-US"/>
              <a:t> की</a:t>
            </a:r>
            <a:r>
              <a:rPr lang="en-US"/>
              <a:t> ज्यामध्ये</a:t>
            </a:r>
            <a:r>
              <a:rPr lang="en-US"/>
              <a:t> काही</a:t>
            </a:r>
            <a:r>
              <a:rPr lang="en-US"/>
              <a:t> सामान्य</a:t>
            </a:r>
            <a:r>
              <a:rPr lang="en-US"/>
              <a:t> मुले</a:t>
            </a:r>
            <a:r>
              <a:rPr lang="en-US"/>
              <a:t> आणि</a:t>
            </a:r>
            <a:r>
              <a:rPr lang="en-US"/>
              <a:t> वर्तन</a:t>
            </a:r>
            <a:r>
              <a:rPr lang="en-US"/>
              <a:t> कृतींचा समावेश</a:t>
            </a:r>
            <a:r>
              <a:rPr lang="en-US"/>
              <a:t> होतो</a:t>
            </a:r>
            <a:r>
              <a:rPr lang="en-US"/>
              <a:t> आणि</a:t>
            </a:r>
            <a:r>
              <a:rPr lang="en-US"/>
              <a:t> जी</a:t>
            </a:r>
            <a:r>
              <a:rPr lang="en-US"/>
              <a:t> समाजाच्या</a:t>
            </a:r>
            <a:r>
              <a:rPr lang="en-US"/>
              <a:t> काही</a:t>
            </a:r>
            <a:r>
              <a:rPr lang="en-US"/>
              <a:t> मूलभूत</a:t>
            </a:r>
            <a:r>
              <a:rPr lang="en-US"/>
              <a:t> गरजा</a:t>
            </a:r>
            <a:r>
              <a:rPr lang="en-US"/>
              <a:t> भागवते</a:t>
            </a:r>
            <a:r>
              <a:rPr lang="en-US"/>
              <a:t>.</a:t>
            </a:r>
            <a:r>
              <a:rPr lang="en-US"/>
              <a:t>"</a:t>
            </a:r>
            <a:endParaRPr lang="en-US"/>
          </a:p>
          <a:p>
            <a:pPr indent="-514350" marL="514350">
              <a:buFont typeface="+mj-lt"/>
              <a:buAutoNum type="arabicPeriod" startAt="1"/>
            </a:pPr>
            <a:r>
              <a:rPr b="1" sz="2921" lang="en-US"/>
              <a:t>ऑग</a:t>
            </a:r>
            <a:r>
              <a:rPr b="1" sz="2921" lang="en-US"/>
              <a:t>ब</a:t>
            </a:r>
            <a:r>
              <a:rPr b="1" sz="2921" lang="en-US"/>
              <a:t>र्न</a:t>
            </a:r>
            <a:r>
              <a:rPr b="1" sz="2921" lang="en-US"/>
              <a:t> </a:t>
            </a:r>
            <a:r>
              <a:rPr b="1" sz="2921" lang="en-US"/>
              <a:t>व</a:t>
            </a:r>
            <a:r>
              <a:rPr b="1" sz="2921" lang="en-US"/>
              <a:t> </a:t>
            </a:r>
            <a:r>
              <a:rPr b="1" sz="2921" lang="en-US"/>
              <a:t>निम</a:t>
            </a:r>
            <a:r>
              <a:rPr b="1" sz="2921" lang="en-US"/>
              <a:t>कॉ</a:t>
            </a:r>
            <a:r>
              <a:rPr b="1" sz="2921" lang="en-US"/>
              <a:t>फ</a:t>
            </a:r>
            <a:r>
              <a:rPr b="1" sz="2921" lang="en-US"/>
              <a:t> </a:t>
            </a:r>
            <a:r>
              <a:rPr b="1" sz="2921" lang="en-US"/>
              <a:t>:</a:t>
            </a:r>
            <a:r>
              <a:rPr b="1" sz="2921" lang="en-US"/>
              <a:t>-</a:t>
            </a:r>
            <a:r>
              <a:rPr lang="en-US"/>
              <a:t> </a:t>
            </a:r>
            <a:r>
              <a:rPr lang="en-US"/>
              <a:t>"</a:t>
            </a:r>
            <a:r>
              <a:rPr lang="en-US"/>
              <a:t> </a:t>
            </a:r>
            <a:r>
              <a:rPr lang="en-US"/>
              <a:t>सामाजिक</a:t>
            </a:r>
            <a:r>
              <a:rPr lang="en-US"/>
              <a:t> संस्था म्हणजे</a:t>
            </a:r>
            <a:r>
              <a:rPr lang="en-US"/>
              <a:t> काही</a:t>
            </a:r>
            <a:r>
              <a:rPr lang="en-US"/>
              <a:t> मूलभूत</a:t>
            </a:r>
            <a:r>
              <a:rPr lang="en-US"/>
              <a:t> मानवी</a:t>
            </a:r>
            <a:r>
              <a:rPr lang="en-US"/>
              <a:t> गरजा</a:t>
            </a:r>
            <a:r>
              <a:rPr lang="en-US"/>
              <a:t> भागविण्याचे</a:t>
            </a:r>
            <a:r>
              <a:rPr lang="en-US"/>
              <a:t> संघटित</a:t>
            </a:r>
            <a:r>
              <a:rPr lang="en-US"/>
              <a:t> आणि</a:t>
            </a:r>
            <a:r>
              <a:rPr lang="en-US"/>
              <a:t> प्रस्थापित</a:t>
            </a:r>
            <a:r>
              <a:rPr lang="en-US"/>
              <a:t> असे</a:t>
            </a:r>
            <a:r>
              <a:rPr lang="en-US"/>
              <a:t> मार्ग होत</a:t>
            </a:r>
            <a:r>
              <a:rPr lang="en-US"/>
              <a:t>.</a:t>
            </a:r>
            <a:r>
              <a:rPr lang="en-US"/>
              <a:t>"</a:t>
            </a:r>
            <a:r>
              <a:rPr lang="en-US"/>
              <a:t> 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>
          <a:solidFill>
            <a:srgbClr val="02A5E3"/>
          </a:solidFill>
        </p:spPr>
        <p:txBody>
          <a:bodyPr/>
          <a:p>
            <a:r>
              <a:rPr sz="4300" lang="en-US"/>
              <a:t>सामाजिक</a:t>
            </a:r>
            <a:r>
              <a:rPr sz="4300" lang="en-US"/>
              <a:t> संस्थेचे</a:t>
            </a:r>
            <a:r>
              <a:rPr sz="4300" lang="en-US"/>
              <a:t> स्वरूप</a:t>
            </a:r>
            <a:r>
              <a:rPr sz="4300" lang="en-US"/>
              <a:t> किंवा</a:t>
            </a:r>
            <a:r>
              <a:rPr sz="4300" lang="en-US"/>
              <a:t> वैशिष्ट्ये</a:t>
            </a:r>
            <a:endParaRPr sz="4300" lang="en-US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>
          <a:xfrm>
            <a:off x="628649" y="1690688"/>
            <a:ext cx="7886700" cy="4351338"/>
          </a:xfrm>
          <a:solidFill>
            <a:srgbClr val="92D04F"/>
          </a:solidFill>
        </p:spPr>
        <p:txBody>
          <a:bodyPr>
            <a:normAutofit fontScale="88000" lnSpcReduction="20000"/>
          </a:bodyPr>
          <a:p>
            <a:pPr>
              <a:lnSpc>
                <a:spcPct val="150000"/>
              </a:lnSpc>
              <a:buFont typeface="Wingdings" charset="2"/>
              <a:buChar char="u"/>
            </a:pPr>
            <a:r>
              <a:rPr b="1" sz="2613" lang="en-US"/>
              <a:t>अनियोजित विकास</a:t>
            </a:r>
            <a:r>
              <a:rPr b="1" sz="2613" lang="en-US"/>
              <a:t>:</a:t>
            </a:r>
            <a:r>
              <a:rPr b="1" sz="2613" lang="en-US"/>
              <a:t>-</a:t>
            </a:r>
            <a:r>
              <a:rPr sz="2500" lang="en-US"/>
              <a:t> </a:t>
            </a:r>
            <a:r>
              <a:rPr sz="2500" lang="en-US"/>
              <a:t>सामाजिक</a:t>
            </a:r>
            <a:r>
              <a:rPr sz="2500" lang="en-US"/>
              <a:t> संस्थांची निर्मिती</a:t>
            </a:r>
            <a:r>
              <a:rPr sz="2500" lang="en-US"/>
              <a:t> योजनापूर्वक</a:t>
            </a:r>
            <a:r>
              <a:rPr sz="2500" lang="en-US"/>
              <a:t> केली</a:t>
            </a:r>
            <a:r>
              <a:rPr sz="2500" lang="en-US"/>
              <a:t> जात नाही</a:t>
            </a:r>
            <a:r>
              <a:rPr sz="2500" lang="en-US"/>
              <a:t> समाजाच्या</a:t>
            </a:r>
            <a:r>
              <a:rPr sz="2500" lang="en-US"/>
              <a:t> उत्क्रांती प्रक्रियेतच</a:t>
            </a:r>
            <a:r>
              <a:rPr sz="2500" lang="en-US"/>
              <a:t> विविध</a:t>
            </a:r>
            <a:r>
              <a:rPr sz="2500" lang="en-US"/>
              <a:t> सामाजिक</a:t>
            </a:r>
            <a:r>
              <a:rPr sz="2500" lang="en-US"/>
              <a:t> संस्था</a:t>
            </a:r>
            <a:r>
              <a:rPr sz="2500" lang="en-US"/>
              <a:t> हळूहळू</a:t>
            </a:r>
            <a:r>
              <a:rPr sz="2500" lang="en-US"/>
              <a:t> विकसित</a:t>
            </a:r>
            <a:r>
              <a:rPr sz="2500" lang="en-US"/>
              <a:t> होत असतात</a:t>
            </a:r>
            <a:r>
              <a:rPr sz="2500" lang="en-US"/>
              <a:t> लोक</a:t>
            </a:r>
            <a:r>
              <a:rPr sz="2500" lang="en-US"/>
              <a:t> त्यांच्या</a:t>
            </a:r>
            <a:r>
              <a:rPr sz="2500" lang="en-US"/>
              <a:t> गरजा</a:t>
            </a:r>
            <a:r>
              <a:rPr sz="2500" lang="en-US"/>
              <a:t> भागविण्याचे</a:t>
            </a:r>
            <a:r>
              <a:rPr sz="2500" lang="en-US"/>
              <a:t> विविध</a:t>
            </a:r>
            <a:r>
              <a:rPr sz="2500" lang="en-US"/>
              <a:t> मार्ग</a:t>
            </a:r>
            <a:r>
              <a:rPr sz="2500" lang="en-US"/>
              <a:t> सातत्याने</a:t>
            </a:r>
            <a:r>
              <a:rPr sz="2500" lang="en-US"/>
              <a:t> शोधत असतात</a:t>
            </a:r>
            <a:r>
              <a:rPr sz="2500" lang="en-US"/>
              <a:t> त्यातूनच</a:t>
            </a:r>
            <a:r>
              <a:rPr sz="2500" lang="en-US"/>
              <a:t> संस्था</a:t>
            </a:r>
            <a:r>
              <a:rPr sz="2500" lang="en-US"/>
              <a:t> निर्माण</a:t>
            </a:r>
            <a:r>
              <a:rPr sz="2500" lang="en-US"/>
              <a:t> होत</a:t>
            </a:r>
            <a:r>
              <a:rPr sz="2500" lang="en-US"/>
              <a:t> असतात</a:t>
            </a:r>
            <a:r>
              <a:rPr sz="2500" lang="en-US"/>
              <a:t>.</a:t>
            </a:r>
            <a:endParaRPr sz="2500" lang="en-US"/>
          </a:p>
          <a:p>
            <a:pPr>
              <a:lnSpc>
                <a:spcPct val="150000"/>
              </a:lnSpc>
              <a:buFont typeface="Wingdings" charset="2"/>
              <a:buChar char="u"/>
            </a:pPr>
            <a:r>
              <a:rPr sz="2500" lang="en-US"/>
              <a:t> </a:t>
            </a:r>
            <a:r>
              <a:rPr b="1" sz="2613" lang="en-US"/>
              <a:t>संकल्पना</a:t>
            </a:r>
            <a:r>
              <a:rPr b="1" sz="2613" lang="en-US"/>
              <a:t> आणि</a:t>
            </a:r>
            <a:r>
              <a:rPr b="1" sz="2613" lang="en-US"/>
              <a:t> संरचन</a:t>
            </a:r>
            <a:r>
              <a:rPr b="1" sz="2613" lang="en-US"/>
              <a:t>:</a:t>
            </a:r>
            <a:r>
              <a:rPr b="1" sz="2613" lang="en-US"/>
              <a:t>-</a:t>
            </a:r>
            <a:r>
              <a:rPr sz="2500" lang="en-US"/>
              <a:t> </a:t>
            </a:r>
            <a:r>
              <a:rPr sz="2500" lang="en-US"/>
              <a:t>कोणत्याही</a:t>
            </a:r>
            <a:r>
              <a:rPr sz="2500" lang="en-US"/>
              <a:t> संस्थेचे</a:t>
            </a:r>
            <a:r>
              <a:rPr sz="2500" lang="en-US"/>
              <a:t> संकल्पना</a:t>
            </a:r>
            <a:r>
              <a:rPr sz="2500" lang="en-US"/>
              <a:t> आणि</a:t>
            </a:r>
            <a:r>
              <a:rPr sz="2500" lang="en-US"/>
              <a:t> संरचना</a:t>
            </a:r>
            <a:r>
              <a:rPr sz="2500" lang="en-US"/>
              <a:t> असे</a:t>
            </a:r>
            <a:r>
              <a:rPr sz="2500" lang="en-US"/>
              <a:t> दोन</a:t>
            </a:r>
            <a:r>
              <a:rPr sz="2500" lang="en-US"/>
              <a:t> भाग</a:t>
            </a:r>
            <a:r>
              <a:rPr sz="2500" lang="en-US"/>
              <a:t> असतात</a:t>
            </a:r>
            <a:r>
              <a:rPr sz="2500" lang="en-US"/>
              <a:t> संकल्पनेत संस्थेच्या मुळाशी असलेले हेतु प्रेरणा भावना कल्पना मते इत्यादीचा समावेश होतो तर संरचनेत या संकल्पनेला मूर्त रूप देऊ शकणारी मांडणी किंवा यंत्रणा अभिप्रेत असते विविध कर्जे आणि भूमिका व त्यांना आधारभूत अशी नियमाने आणि मूल्ये त्यांनी मिळून सामाजिक संस्थेची संरचना बनते</a:t>
            </a:r>
            <a:r>
              <a:rPr sz="2500" lang="en-US"/>
              <a:t>.</a:t>
            </a:r>
            <a:endParaRPr sz="250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"/>
          <p:cNvSpPr>
            <a:spLocks noGrp="1"/>
          </p:cNvSpPr>
          <p:nvPr>
            <p:ph idx="1"/>
          </p:nvPr>
        </p:nvSpPr>
        <p:spPr>
          <a:xfrm>
            <a:off x="476453" y="195435"/>
            <a:ext cx="8191094" cy="5851648"/>
          </a:xfrm>
          <a:solidFill>
            <a:srgbClr val="92D04F"/>
          </a:solidFill>
        </p:spPr>
        <p:txBody>
          <a:bodyPr>
            <a:normAutofit fontScale="82853" lnSpcReduction="20000"/>
          </a:bodyPr>
          <a:p>
            <a:pPr>
              <a:lnSpc>
                <a:spcPct val="150000"/>
              </a:lnSpc>
              <a:buFont typeface="Wingdings" charset="2"/>
              <a:buChar char="u"/>
            </a:pPr>
            <a:r>
              <a:rPr b="1" sz="3012" lang="en-US"/>
              <a:t>प्रतीके</a:t>
            </a:r>
            <a:r>
              <a:rPr b="1" sz="3012" lang="en-US"/>
              <a:t> </a:t>
            </a:r>
            <a:r>
              <a:rPr b="1" sz="3012" lang="en-US"/>
              <a:t>:</a:t>
            </a:r>
            <a:r>
              <a:rPr b="1" sz="3012" lang="en-US"/>
              <a:t>-</a:t>
            </a:r>
            <a:r>
              <a:rPr sz="2916" lang="en-US"/>
              <a:t> </a:t>
            </a:r>
            <a:r>
              <a:rPr sz="2916" lang="en-US"/>
              <a:t>सामाजिक</a:t>
            </a:r>
            <a:r>
              <a:rPr sz="2916" lang="en-US"/>
              <a:t> संस्थांशी</a:t>
            </a:r>
            <a:r>
              <a:rPr sz="2916" lang="en-US"/>
              <a:t> संबंधित</a:t>
            </a:r>
            <a:r>
              <a:rPr sz="2916" lang="en-US"/>
              <a:t> अशी</a:t>
            </a:r>
            <a:r>
              <a:rPr sz="2916" lang="en-US"/>
              <a:t> काही</a:t>
            </a:r>
            <a:r>
              <a:rPr sz="2916" lang="en-US"/>
              <a:t> प्रतिके असतात</a:t>
            </a:r>
            <a:r>
              <a:rPr sz="2916" lang="en-US"/>
              <a:t> उद्यानात</a:t>
            </a:r>
            <a:r>
              <a:rPr sz="2916" lang="en-US"/>
              <a:t> विवाहा</a:t>
            </a:r>
            <a:r>
              <a:rPr sz="2916" lang="en-US"/>
              <a:t>च्या</a:t>
            </a:r>
            <a:r>
              <a:rPr sz="2916" lang="en-US"/>
              <a:t> वेळी ची अंगठी</a:t>
            </a:r>
            <a:r>
              <a:rPr sz="2916" lang="en-US"/>
              <a:t>,</a:t>
            </a:r>
            <a:r>
              <a:rPr sz="2916" lang="en-US"/>
              <a:t> मंगळसूत्र</a:t>
            </a:r>
            <a:r>
              <a:rPr sz="2916" lang="en-US"/>
              <a:t>,</a:t>
            </a:r>
            <a:r>
              <a:rPr sz="2916" lang="en-US"/>
              <a:t>पोशाख</a:t>
            </a:r>
            <a:r>
              <a:rPr sz="2916" lang="en-US"/>
              <a:t> </a:t>
            </a:r>
            <a:r>
              <a:rPr sz="2916" lang="en-US"/>
              <a:t>ध्वज</a:t>
            </a:r>
            <a:r>
              <a:rPr sz="2916" lang="en-US"/>
              <a:t>,</a:t>
            </a:r>
            <a:r>
              <a:rPr sz="2916" lang="en-US"/>
              <a:t> </a:t>
            </a:r>
            <a:r>
              <a:rPr sz="2916" lang="en-US"/>
              <a:t>स्वस्तिक</a:t>
            </a:r>
            <a:r>
              <a:rPr sz="2916" lang="en-US"/>
              <a:t>,</a:t>
            </a:r>
            <a:r>
              <a:rPr sz="2916" lang="en-US"/>
              <a:t> </a:t>
            </a:r>
            <a:r>
              <a:rPr sz="2916" lang="en-US"/>
              <a:t> ट्रेडमार्क</a:t>
            </a:r>
            <a:r>
              <a:rPr sz="2916" lang="en-US"/>
              <a:t>,</a:t>
            </a:r>
            <a:r>
              <a:rPr sz="2916" lang="en-US"/>
              <a:t> मंदिरे</a:t>
            </a:r>
            <a:r>
              <a:rPr sz="2916" lang="en-US"/>
              <a:t>,</a:t>
            </a:r>
            <a:r>
              <a:rPr sz="2916" lang="en-US"/>
              <a:t> मशिद</a:t>
            </a:r>
            <a:r>
              <a:rPr sz="2916" lang="en-US"/>
              <a:t>,</a:t>
            </a:r>
            <a:r>
              <a:rPr sz="2916" lang="en-US"/>
              <a:t> गुरुद्वार</a:t>
            </a:r>
            <a:r>
              <a:rPr sz="2916" lang="en-US"/>
              <a:t>,</a:t>
            </a:r>
            <a:r>
              <a:rPr sz="2916" lang="en-US"/>
              <a:t> शाळेच्या</a:t>
            </a:r>
            <a:r>
              <a:rPr sz="2916" lang="en-US"/>
              <a:t> इमारती</a:t>
            </a:r>
            <a:r>
              <a:rPr sz="2916" lang="en-US"/>
              <a:t> इत्यादी</a:t>
            </a:r>
            <a:r>
              <a:rPr sz="2916" lang="en-US"/>
              <a:t> संस्थात्मक</a:t>
            </a:r>
            <a:r>
              <a:rPr sz="2916" lang="en-US"/>
              <a:t> प्रतीके</a:t>
            </a:r>
            <a:r>
              <a:rPr sz="2916" lang="en-US"/>
              <a:t> बनतात</a:t>
            </a:r>
            <a:r>
              <a:rPr sz="2916" lang="en-US"/>
              <a:t>.</a:t>
            </a:r>
            <a:endParaRPr sz="2916" lang="en-US"/>
          </a:p>
          <a:p>
            <a:pPr>
              <a:lnSpc>
                <a:spcPct val="150000"/>
              </a:lnSpc>
              <a:buFont typeface="Wingdings" charset="2"/>
              <a:buChar char="u"/>
            </a:pPr>
            <a:r>
              <a:rPr sz="2916" lang="en-US"/>
              <a:t> </a:t>
            </a:r>
            <a:r>
              <a:rPr b="1" sz="3012" lang="en-US"/>
              <a:t>वर्तन</a:t>
            </a:r>
            <a:r>
              <a:rPr b="1" sz="3012" lang="en-US"/>
              <a:t> विषयक</a:t>
            </a:r>
            <a:r>
              <a:rPr b="1" sz="3012" lang="en-US"/>
              <a:t> संकेत</a:t>
            </a:r>
            <a:r>
              <a:rPr b="1" sz="3012" lang="en-US"/>
              <a:t>:</a:t>
            </a:r>
            <a:r>
              <a:rPr sz="2916" lang="en-US"/>
              <a:t>-</a:t>
            </a:r>
            <a:r>
              <a:rPr sz="2916" lang="en-US"/>
              <a:t> </a:t>
            </a:r>
            <a:r>
              <a:rPr sz="2916" lang="en-US"/>
              <a:t>भूमिका</a:t>
            </a:r>
            <a:r>
              <a:rPr sz="2916" lang="en-US"/>
              <a:t> व</a:t>
            </a:r>
            <a:r>
              <a:rPr sz="2916" lang="en-US"/>
              <a:t>ठ</a:t>
            </a:r>
            <a:r>
              <a:rPr sz="2916" lang="en-US"/>
              <a:t>विण्यासाठी</a:t>
            </a:r>
            <a:r>
              <a:rPr sz="2916" lang="en-US"/>
              <a:t> </a:t>
            </a:r>
            <a:r>
              <a:rPr sz="2916" lang="en-US"/>
              <a:t>,</a:t>
            </a:r>
            <a:r>
              <a:rPr sz="2916" lang="en-US"/>
              <a:t>व</a:t>
            </a:r>
            <a:r>
              <a:rPr sz="2916" lang="en-US"/>
              <a:t>्य</a:t>
            </a:r>
            <a:r>
              <a:rPr sz="2916" lang="en-US"/>
              <a:t>क्‍तींना प्रेरित करण्यासाठी</a:t>
            </a:r>
            <a:r>
              <a:rPr sz="2916" lang="en-US"/>
              <a:t>,</a:t>
            </a:r>
            <a:r>
              <a:rPr sz="2916" lang="en-US"/>
              <a:t> </a:t>
            </a:r>
            <a:r>
              <a:rPr sz="2916" lang="en-US"/>
              <a:t> औपचारिक व अनौपचारिक असे संकेत अस्तित्वात आलेले असतात</a:t>
            </a:r>
            <a:r>
              <a:rPr sz="2916" lang="en-US"/>
              <a:t>.</a:t>
            </a:r>
            <a:r>
              <a:rPr sz="2916" lang="en-US"/>
              <a:t> उदा</a:t>
            </a:r>
            <a:r>
              <a:rPr sz="2916" lang="en-US"/>
              <a:t>.</a:t>
            </a:r>
            <a:r>
              <a:rPr sz="2916" lang="en-US"/>
              <a:t> विवाहाच्या</a:t>
            </a:r>
            <a:r>
              <a:rPr sz="2916" lang="en-US"/>
              <a:t> वेळी</a:t>
            </a:r>
            <a:r>
              <a:rPr sz="2916" lang="en-US"/>
              <a:t> ची प्रतिज्ञा</a:t>
            </a:r>
            <a:r>
              <a:rPr sz="2916" lang="en-US"/>
              <a:t> राष्ट्रपती पंतप्रधान मुख्यमंत्री </a:t>
            </a:r>
            <a:r>
              <a:rPr sz="2916" lang="en-US"/>
              <a:t>पंतप्रधान</a:t>
            </a:r>
            <a:r>
              <a:rPr sz="2916" lang="en-US"/>
              <a:t> यांची</a:t>
            </a:r>
            <a:r>
              <a:rPr sz="2916" lang="en-US"/>
              <a:t> प्रतिज्ञा</a:t>
            </a:r>
            <a:r>
              <a:rPr sz="2916" lang="en-US"/>
              <a:t>र</a:t>
            </a:r>
            <a:r>
              <a:rPr sz="2916" lang="en-US"/>
              <a:t> </a:t>
            </a:r>
            <a:r>
              <a:rPr sz="2916" lang="en-US"/>
              <a:t>इ</a:t>
            </a:r>
            <a:r>
              <a:rPr sz="2916" lang="en-US"/>
              <a:t>.</a:t>
            </a:r>
            <a:endParaRPr sz="2916" lang="en-US"/>
          </a:p>
          <a:p>
            <a:pPr>
              <a:lnSpc>
                <a:spcPct val="150000"/>
              </a:lnSpc>
              <a:buFont typeface="Wingdings" charset="2"/>
              <a:buChar char="u"/>
            </a:pPr>
            <a:r>
              <a:rPr sz="2916" lang="en-US"/>
              <a:t> </a:t>
            </a:r>
            <a:r>
              <a:rPr b="1" sz="3012" lang="en-US"/>
              <a:t>संघटनात्मक</a:t>
            </a:r>
            <a:r>
              <a:rPr b="1" sz="3012" lang="en-US"/>
              <a:t> माध्यमे</a:t>
            </a:r>
            <a:r>
              <a:rPr b="1" sz="3012" lang="en-US"/>
              <a:t> आणि</a:t>
            </a:r>
            <a:r>
              <a:rPr b="1" sz="3012" lang="en-US"/>
              <a:t> संस्था</a:t>
            </a:r>
            <a:r>
              <a:rPr b="1" sz="3012" lang="en-US"/>
              <a:t>:</a:t>
            </a:r>
            <a:r>
              <a:rPr b="1" sz="3012" lang="en-US"/>
              <a:t>-</a:t>
            </a:r>
            <a:r>
              <a:rPr sz="2916" lang="en-US"/>
              <a:t> </a:t>
            </a:r>
            <a:r>
              <a:rPr sz="2916" lang="en-US"/>
              <a:t>सामाजिक संघटनांची उद्दिष्ट प्रत्यक्षात उतरविण्यासाठी</a:t>
            </a:r>
            <a:r>
              <a:rPr sz="2916" lang="en-US"/>
              <a:t> संस्था</a:t>
            </a:r>
            <a:r>
              <a:rPr sz="2916" lang="en-US"/>
              <a:t> स्वरूपी</a:t>
            </a:r>
            <a:r>
              <a:rPr sz="2916" lang="en-US"/>
              <a:t> नियोजनात्मक</a:t>
            </a:r>
            <a:r>
              <a:rPr sz="2916" lang="en-US"/>
              <a:t> माध्य</a:t>
            </a:r>
            <a:r>
              <a:rPr sz="2916" lang="en-US"/>
              <a:t>म</a:t>
            </a:r>
            <a:r>
              <a:rPr sz="2916" lang="en-US"/>
              <a:t>े</a:t>
            </a:r>
            <a:r>
              <a:rPr sz="2916" lang="en-US"/>
              <a:t> </a:t>
            </a:r>
            <a:r>
              <a:rPr sz="2916" lang="en-US"/>
              <a:t> अस्तित्वात</a:t>
            </a:r>
            <a:r>
              <a:rPr sz="2916" lang="en-US"/>
              <a:t> आले</a:t>
            </a:r>
            <a:r>
              <a:rPr sz="2916" lang="en-US"/>
              <a:t>ली</a:t>
            </a:r>
            <a:r>
              <a:rPr sz="2916" lang="en-US"/>
              <a:t> असतात</a:t>
            </a:r>
            <a:r>
              <a:rPr sz="2916" lang="en-US"/>
              <a:t>.</a:t>
            </a:r>
            <a:r>
              <a:rPr sz="2916" lang="en-US"/>
              <a:t> उदा</a:t>
            </a:r>
            <a:r>
              <a:rPr sz="2916" lang="en-US"/>
              <a:t>.</a:t>
            </a:r>
            <a:r>
              <a:rPr sz="2916" lang="en-US"/>
              <a:t> शिक्षण ही</a:t>
            </a:r>
            <a:r>
              <a:rPr sz="2916" lang="en-US"/>
              <a:t> संस्था</a:t>
            </a:r>
            <a:r>
              <a:rPr sz="2916" lang="en-US"/>
              <a:t> आहे</a:t>
            </a:r>
            <a:r>
              <a:rPr sz="2916" lang="en-US"/>
              <a:t> तर शाळा</a:t>
            </a:r>
            <a:r>
              <a:rPr sz="2916" lang="en-US"/>
              <a:t>,</a:t>
            </a:r>
            <a:r>
              <a:rPr sz="2916" lang="en-US"/>
              <a:t> महाविद्यालय</a:t>
            </a:r>
            <a:r>
              <a:rPr sz="2916" lang="en-US"/>
              <a:t>,</a:t>
            </a:r>
            <a:r>
              <a:rPr sz="2916" lang="en-US"/>
              <a:t> विद्यापीठ</a:t>
            </a:r>
            <a:r>
              <a:rPr sz="2916" lang="en-US"/>
              <a:t> यांना</a:t>
            </a:r>
            <a:r>
              <a:rPr sz="2916" lang="en-US"/>
              <a:t> संघटनात्मक</a:t>
            </a:r>
            <a:r>
              <a:rPr sz="2916" lang="en-US"/>
              <a:t> माध्यमे म्हणतात</a:t>
            </a:r>
            <a:r>
              <a:rPr sz="2916" lang="en-US"/>
              <a:t>.</a:t>
            </a:r>
            <a:endParaRPr sz="2916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"/>
          <p:cNvSpPr>
            <a:spLocks noGrp="1"/>
          </p:cNvSpPr>
          <p:nvPr>
            <p:ph idx="1"/>
          </p:nvPr>
        </p:nvSpPr>
        <p:spPr>
          <a:xfrm>
            <a:off x="628649" y="232449"/>
            <a:ext cx="8354290" cy="5676098"/>
          </a:xfrm>
          <a:solidFill>
            <a:srgbClr val="92D04F"/>
          </a:solidFill>
        </p:spPr>
        <p:txBody>
          <a:bodyPr>
            <a:normAutofit fontScale="32143" lnSpcReduction="20000"/>
          </a:bodyPr>
          <a:p>
            <a:pPr>
              <a:lnSpc>
                <a:spcPct val="120000"/>
              </a:lnSpc>
              <a:buFont typeface="Wingdings" charset="2"/>
              <a:buChar char="u"/>
            </a:pPr>
            <a:r>
              <a:rPr b="1" sz="8000" lang="en-US"/>
              <a:t>सापेक्षतः</a:t>
            </a:r>
            <a:r>
              <a:rPr b="1" sz="8000" lang="en-US"/>
              <a:t> स्थिर</a:t>
            </a:r>
            <a:r>
              <a:rPr b="1" sz="8000" lang="en-US"/>
              <a:t> अशी संरचना</a:t>
            </a:r>
            <a:r>
              <a:rPr b="1" sz="8000" lang="en-US"/>
              <a:t> </a:t>
            </a:r>
            <a:r>
              <a:rPr b="1" sz="8000" lang="en-US"/>
              <a:t>:</a:t>
            </a:r>
            <a:r>
              <a:rPr b="1" sz="8000" lang="en-US"/>
              <a:t>-</a:t>
            </a:r>
            <a:r>
              <a:rPr sz="8000" lang="en-US"/>
              <a:t> </a:t>
            </a:r>
            <a:r>
              <a:rPr sz="8000" lang="en-US"/>
              <a:t>सामाजिक</a:t>
            </a:r>
            <a:r>
              <a:rPr sz="8000" lang="en-US"/>
              <a:t> संस्थांना</a:t>
            </a:r>
            <a:r>
              <a:rPr sz="8000" lang="en-US"/>
              <a:t> संरचना</a:t>
            </a:r>
            <a:r>
              <a:rPr sz="8000" lang="en-US"/>
              <a:t> असते</a:t>
            </a:r>
            <a:r>
              <a:rPr sz="8000" lang="en-US"/>
              <a:t> आणि</a:t>
            </a:r>
            <a:r>
              <a:rPr sz="8000" lang="en-US"/>
              <a:t> कोणत्याही</a:t>
            </a:r>
            <a:r>
              <a:rPr sz="8000" lang="en-US"/>
              <a:t> संस्थेची</a:t>
            </a:r>
            <a:r>
              <a:rPr sz="8000" lang="en-US"/>
              <a:t> ही</a:t>
            </a:r>
            <a:r>
              <a:rPr sz="8000" lang="en-US"/>
              <a:t> संरचना</a:t>
            </a:r>
            <a:r>
              <a:rPr sz="8000" lang="en-US"/>
              <a:t> सापेक्षतः</a:t>
            </a:r>
            <a:r>
              <a:rPr sz="8000" lang="en-US"/>
              <a:t> स्थिर</a:t>
            </a:r>
            <a:r>
              <a:rPr sz="8000" lang="en-US"/>
              <a:t> असते</a:t>
            </a:r>
            <a:r>
              <a:rPr sz="8000" lang="en-US"/>
              <a:t>.</a:t>
            </a:r>
            <a:r>
              <a:rPr sz="8000" lang="en-US"/>
              <a:t> भूमिका वाट</a:t>
            </a:r>
            <a:r>
              <a:rPr sz="8000" lang="en-US"/>
              <a:t>व</a:t>
            </a:r>
            <a:r>
              <a:rPr sz="8000" lang="en-US"/>
              <a:t>णाऱ्या व्यक्ती बदल्या तरी</a:t>
            </a:r>
            <a:r>
              <a:rPr sz="8000" lang="en-US"/>
              <a:t> नियमाने</a:t>
            </a:r>
            <a:r>
              <a:rPr sz="8000" lang="en-US"/>
              <a:t>,</a:t>
            </a:r>
            <a:r>
              <a:rPr sz="8000" lang="en-US"/>
              <a:t> </a:t>
            </a:r>
            <a:r>
              <a:rPr sz="8000" lang="en-US"/>
              <a:t>मूल्य</a:t>
            </a:r>
            <a:r>
              <a:rPr sz="8000" lang="en-US"/>
              <a:t>े</a:t>
            </a:r>
            <a:r>
              <a:rPr sz="8000" lang="en-US"/>
              <a:t> व दर्जा</a:t>
            </a:r>
            <a:r>
              <a:rPr sz="8000" lang="en-US"/>
              <a:t>-</a:t>
            </a:r>
            <a:r>
              <a:rPr sz="8000" lang="en-US"/>
              <a:t>भूमिकांनी मिळून बनलेला संस्थात्मक </a:t>
            </a:r>
            <a:r>
              <a:rPr sz="8000" lang="en-US"/>
              <a:t>साचा</a:t>
            </a:r>
            <a:r>
              <a:rPr sz="8000" lang="en-US"/>
              <a:t> दीर्घकाळ टिकून राहतो</a:t>
            </a:r>
            <a:r>
              <a:rPr sz="8000" lang="en-US"/>
              <a:t>.</a:t>
            </a:r>
            <a:endParaRPr sz="8000" lang="en-US"/>
          </a:p>
          <a:p>
            <a:pPr>
              <a:lnSpc>
                <a:spcPct val="120000"/>
              </a:lnSpc>
              <a:buFont typeface="Wingdings" charset="2"/>
              <a:buChar char="u"/>
            </a:pPr>
            <a:r>
              <a:rPr b="1" sz="8000" lang="en-US"/>
              <a:t> </a:t>
            </a:r>
            <a:r>
              <a:rPr b="1" sz="8000" lang="en-US"/>
              <a:t>सामाजिक</a:t>
            </a:r>
            <a:r>
              <a:rPr b="1" sz="8000" lang="en-US"/>
              <a:t> संस्था</a:t>
            </a:r>
            <a:r>
              <a:rPr b="1" sz="8000" lang="en-US"/>
              <a:t> परस्पर</a:t>
            </a:r>
            <a:r>
              <a:rPr b="1" sz="8000" lang="en-US"/>
              <a:t> संबंधित</a:t>
            </a:r>
            <a:r>
              <a:rPr b="1" sz="8000" lang="en-US"/>
              <a:t> आणि</a:t>
            </a:r>
            <a:r>
              <a:rPr b="1" sz="8000" lang="en-US"/>
              <a:t> परस्परावलंबी</a:t>
            </a:r>
            <a:r>
              <a:rPr b="1" sz="8000" lang="en-US"/>
              <a:t> </a:t>
            </a:r>
            <a:r>
              <a:rPr b="1" sz="8000" lang="en-US"/>
              <a:t> </a:t>
            </a:r>
            <a:r>
              <a:rPr b="1" sz="8000" lang="en-US"/>
              <a:t>असतात</a:t>
            </a:r>
            <a:r>
              <a:rPr b="1" sz="8000" lang="en-US"/>
              <a:t> </a:t>
            </a:r>
            <a:r>
              <a:rPr sz="8000" lang="en-US"/>
              <a:t>:</a:t>
            </a:r>
            <a:r>
              <a:rPr sz="8000" lang="en-US"/>
              <a:t>-</a:t>
            </a:r>
            <a:r>
              <a:rPr sz="8000" lang="en-US"/>
              <a:t> </a:t>
            </a:r>
            <a:r>
              <a:rPr sz="8000" lang="en-US"/>
              <a:t>समाजातील</a:t>
            </a:r>
            <a:r>
              <a:rPr sz="8000" lang="en-US"/>
              <a:t> कोणतीही</a:t>
            </a:r>
            <a:r>
              <a:rPr sz="8000" lang="en-US"/>
              <a:t> सामाजिक</a:t>
            </a:r>
            <a:r>
              <a:rPr sz="8000" lang="en-US"/>
              <a:t> संस्था</a:t>
            </a:r>
            <a:r>
              <a:rPr sz="8000" lang="en-US"/>
              <a:t> इतर</a:t>
            </a:r>
            <a:r>
              <a:rPr sz="8000" lang="en-US"/>
              <a:t> संस्थांशी</a:t>
            </a:r>
            <a:r>
              <a:rPr sz="8000" lang="en-US"/>
              <a:t> संबंधित</a:t>
            </a:r>
            <a:r>
              <a:rPr sz="8000" lang="en-US"/>
              <a:t> असते</a:t>
            </a:r>
            <a:r>
              <a:rPr sz="8000" lang="en-US"/>
              <a:t> त्याचप्रमाणे</a:t>
            </a:r>
            <a:r>
              <a:rPr sz="8000" lang="en-US"/>
              <a:t> प्रत्यक्ष</a:t>
            </a:r>
            <a:r>
              <a:rPr sz="8000" lang="en-US"/>
              <a:t> अप्रत्यक्षपणे</a:t>
            </a:r>
            <a:r>
              <a:rPr sz="8000" lang="en-US"/>
              <a:t> इतर</a:t>
            </a:r>
            <a:r>
              <a:rPr sz="8000" lang="en-US"/>
              <a:t> संस्थांवर</a:t>
            </a:r>
            <a:r>
              <a:rPr sz="8000" lang="en-US"/>
              <a:t> कमी अधिक प्रमाणावर</a:t>
            </a:r>
            <a:r>
              <a:rPr sz="8000" lang="en-US"/>
              <a:t> अवलंबून</a:t>
            </a:r>
            <a:r>
              <a:rPr sz="8000" lang="en-US"/>
              <a:t> असते</a:t>
            </a:r>
            <a:r>
              <a:rPr sz="8000" lang="en-US"/>
              <a:t>.</a:t>
            </a:r>
            <a:r>
              <a:rPr sz="8000" lang="en-US"/>
              <a:t> </a:t>
            </a:r>
            <a:r>
              <a:rPr sz="8000" lang="en-US"/>
              <a:t>उद</a:t>
            </a:r>
            <a:r>
              <a:rPr sz="8000" lang="en-US"/>
              <a:t>ा</a:t>
            </a:r>
            <a:r>
              <a:rPr sz="8000" lang="en-US"/>
              <a:t>.</a:t>
            </a:r>
            <a:r>
              <a:rPr sz="8000" lang="en-US"/>
              <a:t>  </a:t>
            </a:r>
            <a:r>
              <a:rPr sz="8000" lang="en-US"/>
              <a:t>कुटुंब</a:t>
            </a:r>
            <a:r>
              <a:rPr sz="8000" lang="en-US"/>
              <a:t>,</a:t>
            </a:r>
            <a:r>
              <a:rPr sz="8000" lang="en-US"/>
              <a:t> धर्म</a:t>
            </a:r>
            <a:r>
              <a:rPr sz="8000" lang="en-US"/>
              <a:t>,</a:t>
            </a:r>
            <a:r>
              <a:rPr sz="8000" lang="en-US"/>
              <a:t> </a:t>
            </a:r>
            <a:r>
              <a:rPr sz="8000" lang="en-US"/>
              <a:t>शिक्षण</a:t>
            </a:r>
            <a:r>
              <a:rPr sz="8000" lang="en-US"/>
              <a:t>,</a:t>
            </a:r>
            <a:r>
              <a:rPr sz="8000" lang="en-US"/>
              <a:t> राज्य</a:t>
            </a:r>
            <a:r>
              <a:rPr sz="8000" lang="en-US"/>
              <a:t> आ</a:t>
            </a:r>
            <a:r>
              <a:rPr sz="8000" lang="en-US"/>
              <a:t>दी</a:t>
            </a:r>
            <a:r>
              <a:rPr sz="8000" lang="en-US"/>
              <a:t> सामाजिक</a:t>
            </a:r>
            <a:r>
              <a:rPr sz="8000" lang="en-US"/>
              <a:t> संस्था</a:t>
            </a:r>
            <a:r>
              <a:rPr sz="8000" lang="en-US"/>
              <a:t> मध्ये</a:t>
            </a:r>
            <a:r>
              <a:rPr sz="8000" lang="en-US"/>
              <a:t> असे</a:t>
            </a:r>
            <a:r>
              <a:rPr sz="8000" lang="en-US"/>
              <a:t> परस्पर</a:t>
            </a:r>
            <a:r>
              <a:rPr sz="8000" lang="en-US"/>
              <a:t> संबंधित</a:t>
            </a:r>
            <a:r>
              <a:rPr sz="8000" lang="en-US"/>
              <a:t> व</a:t>
            </a:r>
            <a:r>
              <a:rPr sz="8000" lang="en-US"/>
              <a:t> </a:t>
            </a:r>
            <a:r>
              <a:rPr sz="8000" lang="en-US"/>
              <a:t>परस्परावलंबी</a:t>
            </a:r>
            <a:r>
              <a:rPr sz="8000" lang="en-US"/>
              <a:t> संस्थांनी</a:t>
            </a:r>
            <a:r>
              <a:rPr sz="8000" lang="en-US"/>
              <a:t> मिळून</a:t>
            </a:r>
            <a:r>
              <a:rPr sz="8000" lang="en-US"/>
              <a:t> बनलेल्या असतात</a:t>
            </a:r>
            <a:r>
              <a:rPr sz="8000" lang="en-US"/>
              <a:t>.</a:t>
            </a:r>
            <a:endParaRPr sz="8000" lang="en-US"/>
          </a:p>
          <a:p>
            <a:pPr>
              <a:lnSpc>
                <a:spcPct val="120000"/>
              </a:lnSpc>
              <a:buFont typeface="Wingdings" charset="2"/>
              <a:buChar char="u"/>
            </a:pPr>
            <a:r>
              <a:rPr b="1" sz="8000" lang="en-US"/>
              <a:t>प्रत्येक</a:t>
            </a:r>
            <a:r>
              <a:rPr b="1" sz="8000" lang="en-US"/>
              <a:t> </a:t>
            </a:r>
            <a:r>
              <a:rPr b="1" sz="8000" lang="en-US"/>
              <a:t>समाजातील</a:t>
            </a:r>
            <a:r>
              <a:rPr b="1" sz="8000" lang="en-US"/>
              <a:t> सामाजिक</a:t>
            </a:r>
            <a:r>
              <a:rPr b="1" sz="8000" lang="en-US"/>
              <a:t> संस्थांचे</a:t>
            </a:r>
            <a:r>
              <a:rPr b="1" sz="8000" lang="en-US"/>
              <a:t> </a:t>
            </a:r>
            <a:r>
              <a:rPr b="1" sz="8000" lang="en-US"/>
              <a:t>स्वरूप</a:t>
            </a:r>
            <a:r>
              <a:rPr b="1" sz="8000" lang="en-US"/>
              <a:t> </a:t>
            </a:r>
            <a:r>
              <a:rPr b="1" sz="8000" lang="en-US"/>
              <a:t>भिन्न</a:t>
            </a:r>
            <a:r>
              <a:rPr b="1" sz="8000" lang="en-US"/>
              <a:t> असते</a:t>
            </a:r>
            <a:r>
              <a:rPr b="1" sz="8000" lang="en-US"/>
              <a:t>:</a:t>
            </a:r>
            <a:r>
              <a:rPr b="1" sz="8000" lang="en-US"/>
              <a:t>-</a:t>
            </a:r>
            <a:r>
              <a:rPr b="1" sz="8000" lang="en-US"/>
              <a:t> </a:t>
            </a:r>
            <a:r>
              <a:rPr b="0" sz="8000" lang="en-US"/>
              <a:t>एखाद्या समाजातील सामाजिक संस्था त्यातील नेमणे व मूल्य संस्थेत माध्यमे किंवा यंत्रणा दुसर्‍या एखाद्या समाजातिल संस्था होऊन भिन्न असतात उदा</a:t>
            </a:r>
            <a:r>
              <a:rPr b="0" sz="8000" lang="en-US"/>
              <a:t>.</a:t>
            </a:r>
            <a:r>
              <a:rPr b="0" sz="8000" lang="en-US"/>
              <a:t> अमेरिकेतील कुटुंब पद्धती व भारतातील कुटुंब पद्धती</a:t>
            </a:r>
            <a:r>
              <a:rPr lang="en-US"/>
              <a:t> 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824354" cy="4190066"/>
          </a:xfrm>
          <a:solidFill>
            <a:srgbClr val="FFE100"/>
          </a:solidFill>
        </p:spPr>
        <p:txBody>
          <a:bodyPr/>
          <a:p>
            <a:r>
              <a:rPr b="1" sz="8900" lang="en-US">
                <a:solidFill>
                  <a:srgbClr val="008000"/>
                </a:solidFill>
              </a:rPr>
              <a:t>धन्यवाद</a:t>
            </a:r>
            <a:br>
              <a:rPr b="1" sz="8900" lang="en-US">
                <a:solidFill>
                  <a:srgbClr val="008000"/>
                </a:solidFill>
              </a:rPr>
            </a:br>
            <a:endParaRPr b="1" sz="8900" lang="en-US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CPH2001</dc:creator>
  <dcterms:created xsi:type="dcterms:W3CDTF">2015-05-11T22:30:45Z</dcterms:created>
  <dcterms:modified xsi:type="dcterms:W3CDTF">2020-06-24T10:36:46Z</dcterms:modified>
</cp:coreProperties>
</file>